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7" r:id="rId2"/>
    <p:sldId id="275" r:id="rId3"/>
    <p:sldId id="280" r:id="rId4"/>
    <p:sldId id="286" r:id="rId5"/>
    <p:sldId id="270" r:id="rId6"/>
    <p:sldId id="284" r:id="rId7"/>
    <p:sldId id="278" r:id="rId8"/>
    <p:sldId id="285" r:id="rId9"/>
    <p:sldId id="283" r:id="rId10"/>
    <p:sldId id="281" r:id="rId11"/>
    <p:sldId id="279" r:id="rId12"/>
    <p:sldId id="282" r:id="rId13"/>
  </p:sldIdLst>
  <p:sldSz cx="12192000" cy="6858000"/>
  <p:notesSz cx="6858000" cy="9144000"/>
  <p:embeddedFontLst>
    <p:embeddedFont>
      <p:font typeface="Arsenal" panose="02010504060200020004" pitchFamily="2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ariupol Strong" panose="02010B00020201010004" pitchFamily="2" charset="77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80"/>
    <a:srgbClr val="F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9"/>
  </p:normalViewPr>
  <p:slideViewPr>
    <p:cSldViewPr snapToGrid="0">
      <p:cViewPr varScale="1">
        <p:scale>
          <a:sx n="103" d="100"/>
          <a:sy n="103" d="100"/>
        </p:scale>
        <p:origin x="8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5076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7850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454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563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7620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30325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637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9623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7" name="Google Shape;2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4192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4" r:id="rId4"/>
    <p:sldLayoutId id="2147483655" r:id="rId5"/>
    <p:sldLayoutId id="2147483657" r:id="rId6"/>
    <p:sldLayoutId id="214748365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400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4"/>
          <p:cNvSpPr txBox="1">
            <a:spLocks noGrp="1"/>
          </p:cNvSpPr>
          <p:nvPr>
            <p:ph type="ctrTitle"/>
          </p:nvPr>
        </p:nvSpPr>
        <p:spPr>
          <a:xfrm>
            <a:off x="1365812" y="1714500"/>
            <a:ext cx="930218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6000"/>
              <a:buFont typeface="Arial"/>
              <a:buNone/>
            </a:pPr>
            <a:br>
              <a:rPr lang="ru-RU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br>
              <a:rPr lang="ru-RU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br>
              <a:rPr lang="ru-RU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</a:br>
            <a:r>
              <a:rPr lang="uk-UA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Стратегічний план залучення вступників на 2023-2025 </a:t>
            </a:r>
            <a:r>
              <a:rPr lang="uk-UA" dirty="0" err="1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р.р</a:t>
            </a:r>
            <a:r>
              <a:rPr lang="uk-UA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.</a:t>
            </a:r>
            <a:endParaRPr lang="uk-UA" dirty="0">
              <a:solidFill>
                <a:srgbClr val="003480"/>
              </a:solidFill>
              <a:latin typeface="Mariupol Strong" panose="02010B00020201010004" pitchFamily="2" charset="0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365811" y="4308984"/>
            <a:ext cx="9302187" cy="141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2400"/>
              <a:buFont typeface="Arial"/>
              <a:buNone/>
            </a:pPr>
            <a:r>
              <a:rPr lang="uk-UA" sz="2400" b="0" i="0" u="none" strike="noStrike" dirty="0">
                <a:solidFill>
                  <a:srgbClr val="5E5859"/>
                </a:solidFill>
                <a:effectLst/>
                <a:latin typeface="Arsenal" panose="02010504060200020004" pitchFamily="2" charset="0"/>
              </a:rPr>
              <a:t>Зауваження та пропозиції просимо надсилати за електронною </a:t>
            </a:r>
            <a:r>
              <a:rPr lang="uk-UA" sz="2400" b="0" i="0" u="none" strike="noStrike" dirty="0" err="1">
                <a:solidFill>
                  <a:srgbClr val="5E5859"/>
                </a:solidFill>
                <a:effectLst/>
                <a:latin typeface="Arsenal" panose="02010504060200020004" pitchFamily="2" charset="0"/>
              </a:rPr>
              <a:t>адресою</a:t>
            </a:r>
            <a:r>
              <a:rPr lang="uk-UA" sz="2400" b="0" i="0" u="none" strike="noStrike" dirty="0">
                <a:solidFill>
                  <a:srgbClr val="5E5859"/>
                </a:solidFill>
                <a:effectLst/>
                <a:latin typeface="Arsenal" panose="02010504060200020004" pitchFamily="2" charset="0"/>
              </a:rPr>
              <a:t>: </a:t>
            </a:r>
            <a:r>
              <a:rPr lang="en-US" sz="2400" b="1" i="0" u="none" strike="noStrike" dirty="0" err="1">
                <a:solidFill>
                  <a:srgbClr val="5E5859"/>
                </a:solidFill>
                <a:effectLst/>
                <a:latin typeface="Arsenal" panose="02010504060200020004" pitchFamily="2" charset="0"/>
              </a:rPr>
              <a:t>enrollment@mdu.in.ua</a:t>
            </a:r>
            <a:r>
              <a:rPr lang="en-US" sz="2400" b="1" i="0" u="none" strike="noStrike" dirty="0">
                <a:solidFill>
                  <a:srgbClr val="5E5859"/>
                </a:solidFill>
                <a:effectLst/>
                <a:latin typeface="Arsenal" panose="02010504060200020004" pitchFamily="2" charset="0"/>
              </a:rPr>
              <a:t> </a:t>
            </a:r>
            <a:r>
              <a:rPr lang="uk-UA" sz="2400" b="1" i="0" u="none" strike="noStrike" dirty="0">
                <a:solidFill>
                  <a:srgbClr val="5E5859"/>
                </a:solidFill>
                <a:effectLst/>
                <a:latin typeface="Arsenal" panose="02010504060200020004" pitchFamily="2" charset="0"/>
              </a:rPr>
              <a:t>до 20.01.2023</a:t>
            </a:r>
            <a:endParaRPr lang="ru-RU" sz="1800" b="0" i="0" u="none" strike="noStrike" cap="none" dirty="0" err="1">
              <a:solidFill>
                <a:srgbClr val="00348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98" name="Google Shape;98;p14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00348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 flipH="1">
            <a:off x="11356694" y="0"/>
            <a:ext cx="835306" cy="1041723"/>
          </a:xfrm>
          <a:prstGeom prst="rect">
            <a:avLst/>
          </a:prstGeom>
          <a:solidFill>
            <a:srgbClr val="FF6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D19C2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57299D-CAD7-C1C4-5AEB-080B6F360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12" y="495303"/>
            <a:ext cx="3380051" cy="77258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4400"/>
              <a:buFont typeface="Arial"/>
              <a:buNone/>
            </a:pPr>
            <a:r>
              <a:rPr lang="uk-UA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Рекрутинг здобувачів вищої освіти</a:t>
            </a:r>
            <a:endParaRPr dirty="0">
              <a:solidFill>
                <a:srgbClr val="003480"/>
              </a:solidFill>
              <a:latin typeface="Mariupol Strong" panose="02010B00020201010004" pitchFamily="2" charset="0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rgbClr val="003480"/>
                </a:solidFill>
                <a:latin typeface="Arsenal" panose="02010504060200020004" pitchFamily="50" charset="0"/>
              </a:rPr>
              <a:t>Facebook</a:t>
            </a: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rgbClr val="003480"/>
                </a:solidFill>
                <a:latin typeface="Arsenal" panose="02010504060200020004" pitchFamily="50" charset="0"/>
              </a:rPr>
              <a:t>Instagram</a:t>
            </a: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 err="1">
                <a:solidFill>
                  <a:srgbClr val="003480"/>
                </a:solidFill>
                <a:latin typeface="Arsenal" panose="02010504060200020004" pitchFamily="50" charset="0"/>
              </a:rPr>
              <a:t>ТікТок</a:t>
            </a: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Сегментування за категоріями:</a:t>
            </a:r>
          </a:p>
          <a:p>
            <a:pPr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Вступники для вступу на перший курс (16-18 р.)</a:t>
            </a:r>
          </a:p>
          <a:p>
            <a:pPr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Залучення магістрів (20-22 р.)</a:t>
            </a:r>
          </a:p>
          <a:p>
            <a:pPr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Майбутні вступники (13-16 р.)</a:t>
            </a:r>
          </a:p>
          <a:p>
            <a:pPr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Батьки</a:t>
            </a: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</p:txBody>
      </p:sp>
      <p:sp>
        <p:nvSpPr>
          <p:cNvPr id="301" name="Google Shape;301;p27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0" y="1825625"/>
            <a:ext cx="5851437" cy="5032375"/>
          </a:xfrm>
          <a:prstGeom prst="rect">
            <a:avLst/>
          </a:prstGeom>
          <a:solidFill>
            <a:srgbClr val="00348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838200" y="1825625"/>
            <a:ext cx="501468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Arial"/>
              <a:buNone/>
            </a:pPr>
            <a:r>
              <a:rPr lang="uk-UA" sz="2500" dirty="0">
                <a:solidFill>
                  <a:schemeClr val="lt1"/>
                </a:solidFill>
                <a:latin typeface="Mariupol Strong" panose="02010B00020201010004" pitchFamily="2" charset="0"/>
              </a:rPr>
              <a:t>Заповнення комунікативного простору з адресним націлюванням (</a:t>
            </a:r>
            <a:r>
              <a:rPr lang="uk-UA" sz="2500" dirty="0" err="1">
                <a:solidFill>
                  <a:schemeClr val="lt1"/>
                </a:solidFill>
                <a:latin typeface="Mariupol Strong" panose="02010B00020201010004" pitchFamily="2" charset="0"/>
              </a:rPr>
              <a:t>таргетинг</a:t>
            </a:r>
            <a:r>
              <a:rPr lang="uk-UA" sz="2500" dirty="0">
                <a:solidFill>
                  <a:schemeClr val="lt1"/>
                </a:solidFill>
                <a:latin typeface="Mariupol Strong" panose="02010B00020201010004" pitchFamily="2" charset="0"/>
              </a:rPr>
              <a:t>)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86A2F1-8A6B-6570-7153-A0EB0009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9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4400"/>
              <a:buFont typeface="Arial"/>
              <a:buNone/>
            </a:pPr>
            <a:r>
              <a:rPr lang="uk-UA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Рекрутинг здобувачів вищої освіти</a:t>
            </a:r>
            <a:endParaRPr dirty="0">
              <a:solidFill>
                <a:srgbClr val="003480"/>
              </a:solidFill>
              <a:latin typeface="Mariupol Strong" panose="02010B00020201010004" pitchFamily="2" charset="0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Відкриті зустрічі з </a:t>
            </a:r>
            <a:r>
              <a:rPr lang="uk-UA" dirty="0" err="1">
                <a:solidFill>
                  <a:srgbClr val="003480"/>
                </a:solidFill>
                <a:latin typeface="Arsenal" panose="02010504060200020004" pitchFamily="50" charset="0"/>
              </a:rPr>
              <a:t>медійно</a:t>
            </a: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 впливовими особами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 err="1">
                <a:solidFill>
                  <a:srgbClr val="003480"/>
                </a:solidFill>
                <a:latin typeface="Arsenal" panose="02010504060200020004" pitchFamily="50" charset="0"/>
              </a:rPr>
              <a:t>Відеозвернення</a:t>
            </a: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 успішних випускників та студентів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Знайомство з відомими профільними блогерами та громадськими </a:t>
            </a:r>
            <a:r>
              <a:rPr lang="uk-UA" dirty="0" err="1">
                <a:solidFill>
                  <a:srgbClr val="003480"/>
                </a:solidFill>
                <a:latin typeface="Arsenal" panose="02010504060200020004" pitchFamily="50" charset="0"/>
              </a:rPr>
              <a:t>медіапроєктами</a:t>
            </a: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</p:txBody>
      </p:sp>
      <p:sp>
        <p:nvSpPr>
          <p:cNvPr id="301" name="Google Shape;301;p27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0" y="1825625"/>
            <a:ext cx="5851437" cy="5032375"/>
          </a:xfrm>
          <a:prstGeom prst="rect">
            <a:avLst/>
          </a:prstGeom>
          <a:solidFill>
            <a:srgbClr val="00348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838200" y="1825625"/>
            <a:ext cx="501468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3000"/>
            </a:pPr>
            <a:r>
              <a:rPr lang="uk-UA" sz="2500" dirty="0">
                <a:solidFill>
                  <a:schemeClr val="lt1"/>
                </a:solidFill>
                <a:latin typeface="Mariupol Strong" panose="02010B00020201010004" pitchFamily="2" charset="0"/>
              </a:rPr>
              <a:t>Залучення «Лідерів думок», партнерів, друзів університету</a:t>
            </a:r>
            <a:endParaRPr lang="uk-UA" sz="2500" dirty="0">
              <a:solidFill>
                <a:schemeClr val="lt1"/>
              </a:solidFill>
              <a:latin typeface="Mariupol Strong" panose="02010B00020201010004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86A2F1-8A6B-6570-7153-A0EB0009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66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4400"/>
              <a:buFont typeface="Arial"/>
              <a:buNone/>
            </a:pPr>
            <a:r>
              <a:rPr lang="uk-UA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Рекрутинг здобувачів вищої освіти</a:t>
            </a:r>
            <a:endParaRPr dirty="0">
              <a:solidFill>
                <a:srgbClr val="003480"/>
              </a:solidFill>
              <a:latin typeface="Mariupol Strong" panose="02010B00020201010004" pitchFamily="2" charset="0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rgbClr val="003480"/>
                </a:solidFill>
                <a:latin typeface="Arsenal" panose="02010504060200020004" pitchFamily="50" charset="0"/>
              </a:rPr>
              <a:t>CRM-</a:t>
            </a: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система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>
                <a:solidFill>
                  <a:srgbClr val="003480"/>
                </a:solidFill>
                <a:latin typeface="Arsenal" panose="02010504060200020004" pitchFamily="50" charset="0"/>
              </a:rPr>
              <a:t>Telegram-</a:t>
            </a: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канал для </a:t>
            </a:r>
            <a:r>
              <a:rPr lang="ru-RU" dirty="0" err="1">
                <a:solidFill>
                  <a:srgbClr val="003480"/>
                </a:solidFill>
                <a:latin typeface="Arsenal" panose="02010504060200020004" pitchFamily="50" charset="0"/>
              </a:rPr>
              <a:t>вступників</a:t>
            </a: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 </a:t>
            </a:r>
            <a:r>
              <a:rPr lang="ru-RU" dirty="0" err="1">
                <a:solidFill>
                  <a:srgbClr val="003480"/>
                </a:solidFill>
                <a:latin typeface="Arsenal" panose="02010504060200020004" pitchFamily="50" charset="0"/>
              </a:rPr>
              <a:t>Маріупольського</a:t>
            </a: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 </a:t>
            </a:r>
            <a:r>
              <a:rPr lang="ru-RU" dirty="0" err="1">
                <a:solidFill>
                  <a:srgbClr val="003480"/>
                </a:solidFill>
                <a:latin typeface="Arsenal" panose="02010504060200020004" pitchFamily="50" charset="0"/>
              </a:rPr>
              <a:t>університету</a:t>
            </a: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R="0" lvl="0" indent="-4572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</p:txBody>
      </p:sp>
      <p:sp>
        <p:nvSpPr>
          <p:cNvPr id="301" name="Google Shape;301;p27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0" y="1825625"/>
            <a:ext cx="5851437" cy="5032375"/>
          </a:xfrm>
          <a:prstGeom prst="rect">
            <a:avLst/>
          </a:prstGeom>
          <a:solidFill>
            <a:srgbClr val="00348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838200" y="1825625"/>
            <a:ext cx="501468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lt1"/>
              </a:buClr>
              <a:buSzPts val="13000"/>
            </a:pPr>
            <a:r>
              <a:rPr lang="uk-UA" sz="2500" dirty="0">
                <a:solidFill>
                  <a:schemeClr val="lt1"/>
                </a:solidFill>
                <a:latin typeface="Mariupol Strong" panose="02010B00020201010004" pitchFamily="2" charset="0"/>
                <a:ea typeface="Calibri"/>
                <a:cs typeface="Calibri"/>
                <a:sym typeface="Calibri"/>
              </a:rPr>
              <a:t>Створення (вдосконалення) власних комунікативних майданчиків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86A2F1-8A6B-6570-7153-A0EB0009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2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9509567" cy="1192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4400"/>
              <a:buFont typeface="Arial"/>
              <a:buNone/>
            </a:pPr>
            <a:r>
              <a:rPr lang="uk-UA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Попередня</a:t>
            </a:r>
            <a:r>
              <a:rPr lang="ru-RU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 робота</a:t>
            </a:r>
            <a:endParaRPr dirty="0">
              <a:latin typeface="Mariupol Strong" panose="02010B00020201010004" pitchFamily="2" charset="0"/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9509567" cy="419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/>
                <a:ea typeface="Arsenal"/>
                <a:cs typeface="Arsenal"/>
                <a:sym typeface="Arsenal"/>
              </a:rPr>
              <a:t>1. Опрацювання переліку освітніх програм з точки зору їх перспективності.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/>
                <a:ea typeface="Arsenal"/>
                <a:cs typeface="Arsenal"/>
                <a:sym typeface="Arsenal"/>
              </a:rPr>
              <a:t>2. «Оформлення» ОП як «привабливого товару» - назва, репрезентативний опис, позначення можливих конкурентних переваг, зрозумілих для цільової аудиторії.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/>
                <a:ea typeface="Arsenal"/>
                <a:cs typeface="Arsenal"/>
                <a:sym typeface="Arsenal"/>
              </a:rPr>
              <a:t>3. Формування цінової пропозиції для ОП, з врахуванням особливостей сучасного режиму фактичного онлайн-університету.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/>
                <a:ea typeface="Arsenal"/>
                <a:cs typeface="Arsenal"/>
                <a:sym typeface="Arsenal"/>
              </a:rPr>
              <a:t>4. Створення короткотривалих освітніх програм </a:t>
            </a:r>
            <a:r>
              <a:rPr lang="uk-UA" dirty="0" err="1">
                <a:solidFill>
                  <a:srgbClr val="003480"/>
                </a:solidFill>
                <a:latin typeface="Arsenal"/>
                <a:ea typeface="Arsenal"/>
                <a:cs typeface="Arsenal"/>
                <a:sym typeface="Arsenal"/>
              </a:rPr>
              <a:t>Lifelong</a:t>
            </a:r>
            <a:r>
              <a:rPr lang="uk-UA" dirty="0">
                <a:solidFill>
                  <a:srgbClr val="003480"/>
                </a:solidFill>
                <a:latin typeface="Arsenal"/>
                <a:ea typeface="Arsenal"/>
                <a:cs typeface="Arsenal"/>
                <a:sym typeface="Arsenal"/>
              </a:rPr>
              <a:t> </a:t>
            </a:r>
            <a:r>
              <a:rPr lang="uk-UA" dirty="0" err="1">
                <a:solidFill>
                  <a:srgbClr val="003480"/>
                </a:solidFill>
                <a:latin typeface="Arsenal"/>
                <a:ea typeface="Arsenal"/>
                <a:cs typeface="Arsenal"/>
                <a:sym typeface="Arsenal"/>
              </a:rPr>
              <a:t>Learning</a:t>
            </a:r>
            <a:endParaRPr lang="uk-UA" dirty="0">
              <a:solidFill>
                <a:srgbClr val="003480"/>
              </a:solidFill>
              <a:latin typeface="Arsenal"/>
              <a:ea typeface="Arsenal"/>
              <a:cs typeface="Arsenal"/>
              <a:sym typeface="Arsenal"/>
            </a:endParaRPr>
          </a:p>
        </p:txBody>
      </p:sp>
      <p:sp>
        <p:nvSpPr>
          <p:cNvPr id="142" name="Google Shape;142;p19"/>
          <p:cNvSpPr/>
          <p:nvPr/>
        </p:nvSpPr>
        <p:spPr>
          <a:xfrm>
            <a:off x="0" y="6018835"/>
            <a:ext cx="11356694" cy="839165"/>
          </a:xfrm>
          <a:prstGeom prst="rect">
            <a:avLst/>
          </a:prstGeom>
          <a:solidFill>
            <a:srgbClr val="00348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322;p29">
            <a:extLst>
              <a:ext uri="{FF2B5EF4-FFF2-40B4-BE49-F238E27FC236}">
                <a16:creationId xmlns:a16="http://schemas.microsoft.com/office/drawing/2014/main" id="{88CC470F-1C24-30B3-F132-9FE938D2FF30}"/>
              </a:ext>
            </a:extLst>
          </p:cNvPr>
          <p:cNvSpPr/>
          <p:nvPr/>
        </p:nvSpPr>
        <p:spPr>
          <a:xfrm flipH="1">
            <a:off x="11347450" y="0"/>
            <a:ext cx="835306" cy="104172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044169-9BE5-B5FE-746C-32974AAF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4400"/>
              <a:buFont typeface="Arial"/>
              <a:buNone/>
            </a:pPr>
            <a:r>
              <a:rPr lang="uk-UA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Рекрутинг здобувачів вищої освіти</a:t>
            </a:r>
            <a:endParaRPr dirty="0">
              <a:solidFill>
                <a:srgbClr val="003480"/>
              </a:solidFill>
              <a:latin typeface="Mariupol Strong" panose="02010B00020201010004" pitchFamily="2" charset="0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Ефективне використання сучасних комунікативних технологій </a:t>
            </a: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на</a:t>
            </a:r>
            <a:r>
              <a:rPr lang="en-US" dirty="0">
                <a:solidFill>
                  <a:srgbClr val="003480"/>
                </a:solidFill>
                <a:latin typeface="Arsenal" panose="02010504060200020004" pitchFamily="50" charset="0"/>
              </a:rPr>
              <a:t> </a:t>
            </a: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базі</a:t>
            </a: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: </a:t>
            </a:r>
          </a:p>
          <a:p>
            <a:pPr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контент-маркетингу;</a:t>
            </a:r>
          </a:p>
          <a:p>
            <a:pPr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маркетингу в соціальних </a:t>
            </a:r>
            <a:r>
              <a:rPr lang="ru-RU" dirty="0" err="1">
                <a:solidFill>
                  <a:srgbClr val="003480"/>
                </a:solidFill>
                <a:latin typeface="Arsenal" panose="02010504060200020004" pitchFamily="50" charset="0"/>
              </a:rPr>
              <a:t>медіа</a:t>
            </a: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;</a:t>
            </a:r>
          </a:p>
          <a:p>
            <a:pPr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3480"/>
                </a:solidFill>
                <a:latin typeface="Arsenal" panose="02010504060200020004" pitchFamily="50" charset="0"/>
              </a:rPr>
              <a:t>influence-</a:t>
            </a: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маркетингу (маркетинг впливу);</a:t>
            </a:r>
          </a:p>
          <a:p>
            <a:pPr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месенджер-маркетингу</a:t>
            </a: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514350" marR="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rabicPeriod"/>
            </a:pP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</p:txBody>
      </p:sp>
      <p:sp>
        <p:nvSpPr>
          <p:cNvPr id="301" name="Google Shape;301;p27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0" y="1825625"/>
            <a:ext cx="5851437" cy="5032375"/>
          </a:xfrm>
          <a:prstGeom prst="rect">
            <a:avLst/>
          </a:prstGeom>
          <a:solidFill>
            <a:srgbClr val="00348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838200" y="1825625"/>
            <a:ext cx="501468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Arial"/>
              <a:buNone/>
            </a:pPr>
            <a:r>
              <a:rPr lang="uk-UA" sz="2500" dirty="0">
                <a:solidFill>
                  <a:schemeClr val="lt1"/>
                </a:solidFill>
                <a:latin typeface="Mariupol Strong" panose="02010B00020201010004" pitchFamily="2" charset="0"/>
                <a:sym typeface="Arial"/>
              </a:rPr>
              <a:t>Впровадження проактивної стратегії в роботі із потенційними вступниками </a:t>
            </a:r>
            <a:endParaRPr lang="uk-UA" sz="2500" dirty="0">
              <a:solidFill>
                <a:schemeClr val="lt1"/>
              </a:solidFill>
              <a:latin typeface="Mariupol Strong" panose="02010B00020201010004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86A2F1-8A6B-6570-7153-A0EB0009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19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4400"/>
              <a:buFont typeface="Arial"/>
              <a:buNone/>
            </a:pPr>
            <a:r>
              <a:rPr lang="uk-UA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Рекрутинг здобувачів вищої освіти</a:t>
            </a:r>
            <a:endParaRPr dirty="0">
              <a:solidFill>
                <a:srgbClr val="003480"/>
              </a:solidFill>
              <a:latin typeface="Mariupol Strong" panose="02010B00020201010004" pitchFamily="2" charset="0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Менторський супровід маріупольських ЗОШ (безкоштовна підготовка до складання ЗНО, допомога при вступі…)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«Профорієнтаційний </a:t>
            </a:r>
            <a:r>
              <a:rPr lang="en-US" dirty="0">
                <a:solidFill>
                  <a:srgbClr val="003480"/>
                </a:solidFill>
                <a:latin typeface="Arsenal" panose="02010504060200020004" pitchFamily="50" charset="0"/>
              </a:rPr>
              <a:t>Workshop» - </a:t>
            </a: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організація онлайн зустрічей школярів з представниками професій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Налагодження співпраці з </a:t>
            </a: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Департаментом </a:t>
            </a:r>
            <a:r>
              <a:rPr lang="ru-RU" dirty="0" err="1">
                <a:solidFill>
                  <a:srgbClr val="003480"/>
                </a:solidFill>
                <a:latin typeface="Arsenal" panose="02010504060200020004" pitchFamily="50" charset="0"/>
              </a:rPr>
              <a:t>освіти</a:t>
            </a: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 і науки </a:t>
            </a: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Київської міської державної адміністрації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Розповсюдження рекламних буклетів про Університет через шкільні месенджери 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</p:txBody>
      </p:sp>
      <p:sp>
        <p:nvSpPr>
          <p:cNvPr id="301" name="Google Shape;301;p27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0" y="1825625"/>
            <a:ext cx="5851437" cy="5032375"/>
          </a:xfrm>
          <a:prstGeom prst="rect">
            <a:avLst/>
          </a:prstGeom>
          <a:solidFill>
            <a:srgbClr val="00348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838200" y="1825625"/>
            <a:ext cx="501468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Arial"/>
              <a:buNone/>
            </a:pPr>
            <a:r>
              <a:rPr lang="uk-UA" sz="2500" dirty="0">
                <a:solidFill>
                  <a:schemeClr val="bg1"/>
                </a:solidFill>
                <a:latin typeface="Mariupol Strong" panose="02010B00020201010004" pitchFamily="2" charset="0"/>
                <a:sym typeface="Arial"/>
              </a:rPr>
              <a:t>Входження в шкільний простір</a:t>
            </a:r>
            <a:endParaRPr lang="uk-UA" sz="2500" dirty="0">
              <a:solidFill>
                <a:schemeClr val="bg1"/>
              </a:solidFill>
              <a:latin typeface="Mariupol Strong" panose="02010B00020201010004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86A2F1-8A6B-6570-7153-A0EB0009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59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4400"/>
              <a:buFont typeface="Arial"/>
              <a:buNone/>
            </a:pPr>
            <a:r>
              <a:rPr lang="uk-UA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Рекрутинг здобувачів вищої освіти</a:t>
            </a:r>
            <a:endParaRPr dirty="0">
              <a:solidFill>
                <a:srgbClr val="003480"/>
              </a:solidFill>
              <a:latin typeface="Mariupol Strong" panose="02010B00020201010004" pitchFamily="2" charset="0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Факт існування університету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sz="2000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Розташування в столиці – «шанс на прорив»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sz="2000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000" dirty="0">
                <a:solidFill>
                  <a:srgbClr val="003480"/>
                </a:solidFill>
                <a:latin typeface="Arsenal" panose="02010504060200020004" pitchFamily="50" charset="0"/>
              </a:rPr>
              <a:t>Акцент на </a:t>
            </a: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ностальгію –  «університет твого міста»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sz="2000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Посилення </a:t>
            </a:r>
            <a:r>
              <a:rPr lang="uk-UA" sz="2000" dirty="0" err="1">
                <a:solidFill>
                  <a:srgbClr val="003480"/>
                </a:solidFill>
                <a:latin typeface="Arsenal" panose="02010504060200020004" pitchFamily="50" charset="0"/>
              </a:rPr>
              <a:t>медіапредставленості</a:t>
            </a: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 університету в ЗМІ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uk-UA" sz="2000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Медійна актуалізація в сприятливому контексті («вдале поєднання ціни та якості», «освіта для вдалого працевлаштування», «дистанційне навчання»)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sz="2000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Збільшення хеш-</a:t>
            </a:r>
            <a:r>
              <a:rPr lang="uk-UA" sz="2000" dirty="0" err="1">
                <a:solidFill>
                  <a:srgbClr val="003480"/>
                </a:solidFill>
                <a:latin typeface="Arsenal" panose="02010504060200020004" pitchFamily="50" charset="0"/>
              </a:rPr>
              <a:t>тегування</a:t>
            </a: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 в соціальних мережах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sz="2000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Формування привабливого університетського простору для навчання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sz="2000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Згадування бренду як суспільно значуще, цікаве та корисне (діяльність Гум. штабу)</a:t>
            </a:r>
          </a:p>
        </p:txBody>
      </p:sp>
      <p:sp>
        <p:nvSpPr>
          <p:cNvPr id="301" name="Google Shape;301;p27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0" y="1825625"/>
            <a:ext cx="5851437" cy="5032375"/>
          </a:xfrm>
          <a:prstGeom prst="rect">
            <a:avLst/>
          </a:prstGeom>
          <a:solidFill>
            <a:srgbClr val="00348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838200" y="1825625"/>
            <a:ext cx="501468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Arial"/>
              <a:buNone/>
            </a:pPr>
            <a:r>
              <a:rPr lang="uk-UA" sz="2500" dirty="0">
                <a:solidFill>
                  <a:schemeClr val="lt1"/>
                </a:solidFill>
                <a:latin typeface="Mariupol Strong" panose="02010B00020201010004" pitchFamily="2" charset="0"/>
                <a:sym typeface="Arial"/>
              </a:rPr>
              <a:t>«Правильна» розбудова бренду </a:t>
            </a:r>
            <a:endParaRPr lang="uk-UA" sz="2500" dirty="0">
              <a:solidFill>
                <a:schemeClr val="lt1"/>
              </a:solidFill>
              <a:latin typeface="Mariupol Strong" panose="02010B00020201010004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86A2F1-8A6B-6570-7153-A0EB0009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4400"/>
              <a:buFont typeface="Arial"/>
              <a:buNone/>
            </a:pPr>
            <a:r>
              <a:rPr lang="uk-UA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Рекрутинг здобувачів вищої освіти</a:t>
            </a:r>
            <a:endParaRPr dirty="0">
              <a:solidFill>
                <a:srgbClr val="003480"/>
              </a:solidFill>
              <a:latin typeface="Mariupol Strong" panose="02010B00020201010004" pitchFamily="2" charset="0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Робота з блокування веб-сайту університету -клону та бану в соціальних медіа та месенджерах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sz="2000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Запуск SEO-оптимізації власного веб-сайту та контекстної реклами в </a:t>
            </a:r>
            <a:r>
              <a:rPr lang="uk-UA" sz="2000" dirty="0" err="1">
                <a:solidFill>
                  <a:srgbClr val="003480"/>
                </a:solidFill>
                <a:latin typeface="Arsenal" panose="02010504060200020004" pitchFamily="50" charset="0"/>
              </a:rPr>
              <a:t>Google</a:t>
            </a: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 для досягнення безумовного пріоритету в пошуковій видачі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sz="2000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lvl="0" indent="0">
              <a:spcBef>
                <a:spcPts val="0"/>
              </a:spcBef>
              <a:buSzPts val="2800"/>
              <a:buNone/>
            </a:pPr>
            <a:r>
              <a:rPr lang="uk-UA" sz="2000" dirty="0" err="1">
                <a:solidFill>
                  <a:srgbClr val="003480"/>
                </a:solidFill>
                <a:latin typeface="Arsenal" panose="02010504060200020004" pitchFamily="50" charset="0"/>
              </a:rPr>
              <a:t>Таргетована</a:t>
            </a: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 реклама в </a:t>
            </a:r>
            <a:r>
              <a:rPr lang="uk-UA" sz="2000" dirty="0" err="1">
                <a:solidFill>
                  <a:srgbClr val="003480"/>
                </a:solidFill>
                <a:latin typeface="Arsenal" panose="02010504060200020004" pitchFamily="50" charset="0"/>
              </a:rPr>
              <a:t>Facebook</a:t>
            </a: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 та </a:t>
            </a:r>
            <a:r>
              <a:rPr lang="uk-UA" sz="2000" dirty="0" err="1">
                <a:solidFill>
                  <a:srgbClr val="003480"/>
                </a:solidFill>
                <a:latin typeface="Arsenal" panose="02010504060200020004" pitchFamily="50" charset="0"/>
              </a:rPr>
              <a:t>Instagram</a:t>
            </a: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 для змістовного </a:t>
            </a:r>
            <a:r>
              <a:rPr lang="uk-UA" sz="2000" dirty="0" err="1">
                <a:solidFill>
                  <a:srgbClr val="003480"/>
                </a:solidFill>
                <a:latin typeface="Arsenal" panose="02010504060200020004" pitchFamily="50" charset="0"/>
              </a:rPr>
              <a:t>опонування</a:t>
            </a: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 університету-клону в боротьбі за вступниками з акцентом на тимчасовій сутності університету-клону як безперспективного, тимчасового та невизнаного </a:t>
            </a:r>
            <a:r>
              <a:rPr lang="uk-UA" sz="2000" dirty="0" err="1">
                <a:solidFill>
                  <a:srgbClr val="003480"/>
                </a:solidFill>
                <a:latin typeface="Arsenal" panose="02010504060200020004" pitchFamily="50" charset="0"/>
              </a:rPr>
              <a:t>проєкту</a:t>
            </a:r>
            <a:r>
              <a:rPr lang="uk-UA" sz="2000" dirty="0">
                <a:solidFill>
                  <a:srgbClr val="003480"/>
                </a:solidFill>
                <a:latin typeface="Arsenal" panose="02010504060200020004" pitchFamily="50" charset="0"/>
              </a:rPr>
              <a:t> окупантів</a:t>
            </a:r>
          </a:p>
        </p:txBody>
      </p:sp>
      <p:sp>
        <p:nvSpPr>
          <p:cNvPr id="301" name="Google Shape;301;p27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0" y="1825625"/>
            <a:ext cx="5851437" cy="5032375"/>
          </a:xfrm>
          <a:prstGeom prst="rect">
            <a:avLst/>
          </a:prstGeom>
          <a:solidFill>
            <a:srgbClr val="00348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838200" y="1825625"/>
            <a:ext cx="501468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Arial"/>
              <a:buNone/>
            </a:pPr>
            <a:r>
              <a:rPr lang="uk-UA" sz="2500" dirty="0">
                <a:solidFill>
                  <a:schemeClr val="lt1"/>
                </a:solidFill>
                <a:latin typeface="Mariupol Strong" panose="02010B00020201010004" pitchFamily="2" charset="0"/>
                <a:sym typeface="Arial"/>
              </a:rPr>
              <a:t>Боротьба з університетом-клоном</a:t>
            </a:r>
            <a:endParaRPr lang="uk-UA" sz="2500" dirty="0">
              <a:solidFill>
                <a:schemeClr val="lt1"/>
              </a:solidFill>
              <a:latin typeface="Mariupol Strong" panose="02010B00020201010004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86A2F1-8A6B-6570-7153-A0EB0009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03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4400"/>
              <a:buFont typeface="Arial"/>
              <a:buNone/>
            </a:pPr>
            <a:r>
              <a:rPr lang="uk-UA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Рекрутинг здобувачів вищої освіти</a:t>
            </a:r>
            <a:endParaRPr dirty="0">
              <a:solidFill>
                <a:srgbClr val="003480"/>
              </a:solidFill>
              <a:latin typeface="Mariupol Strong" panose="02010B00020201010004" pitchFamily="2" charset="0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Онлайн-презентації бакалаврських програм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Онлайн-презентації магістерських програм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«Онлайн знайомство з Маріупольським університетом»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«Як вступити до Маріупольського університету</a:t>
            </a: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?»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</p:txBody>
      </p:sp>
      <p:sp>
        <p:nvSpPr>
          <p:cNvPr id="301" name="Google Shape;301;p27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0" y="1825625"/>
            <a:ext cx="5851437" cy="5032375"/>
          </a:xfrm>
          <a:prstGeom prst="rect">
            <a:avLst/>
          </a:prstGeom>
          <a:solidFill>
            <a:srgbClr val="00348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838200" y="1825625"/>
            <a:ext cx="501468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Arial"/>
              <a:buNone/>
            </a:pPr>
            <a:r>
              <a:rPr lang="uk-UA" sz="2500" dirty="0">
                <a:solidFill>
                  <a:schemeClr val="lt1"/>
                </a:solidFill>
                <a:latin typeface="Mariupol Strong" panose="02010B00020201010004" pitchFamily="2" charset="0"/>
              </a:rPr>
              <a:t>О</a:t>
            </a:r>
            <a:r>
              <a:rPr lang="uk-UA" sz="2500" dirty="0">
                <a:solidFill>
                  <a:schemeClr val="lt1"/>
                </a:solidFill>
                <a:latin typeface="Mariupol Strong" panose="02010B00020201010004" pitchFamily="2" charset="0"/>
                <a:sym typeface="Arial"/>
              </a:rPr>
              <a:t>рганізація офлайн та онлайн заходів</a:t>
            </a:r>
            <a:endParaRPr lang="uk-UA" sz="2500" dirty="0">
              <a:solidFill>
                <a:schemeClr val="lt1"/>
              </a:solidFill>
              <a:latin typeface="Mariupol Strong" panose="02010B00020201010004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86A2F1-8A6B-6570-7153-A0EB0009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949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4400"/>
              <a:buFont typeface="Arial"/>
              <a:buNone/>
            </a:pPr>
            <a:r>
              <a:rPr lang="uk-UA" dirty="0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Рекрутинг здобувачів вищої освіти</a:t>
            </a:r>
            <a:endParaRPr dirty="0">
              <a:solidFill>
                <a:srgbClr val="003480"/>
              </a:solidFill>
              <a:latin typeface="Mariupol Strong" panose="02010B00020201010004" pitchFamily="2" charset="0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Таргетована реклама в 2-3 хвилі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Рекламні пости в  </a:t>
            </a:r>
            <a:r>
              <a:rPr lang="en-US" dirty="0">
                <a:solidFill>
                  <a:srgbClr val="003480"/>
                </a:solidFill>
                <a:latin typeface="Arsenal" panose="02010504060200020004" pitchFamily="50" charset="0"/>
              </a:rPr>
              <a:t>Telegram </a:t>
            </a: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каналах </a:t>
            </a: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(за 3 тижні до заходу)</a:t>
            </a:r>
          </a:p>
          <a:p>
            <a:pPr marL="0" indent="0">
              <a:spcBef>
                <a:spcPts val="0"/>
              </a:spcBef>
              <a:buSzPts val="2800"/>
              <a:buNone/>
            </a:pPr>
            <a:endParaRPr lang="ru-RU" dirty="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uk-UA" dirty="0">
                <a:solidFill>
                  <a:srgbClr val="003480"/>
                </a:solidFill>
                <a:latin typeface="Arsenal" panose="02010504060200020004" pitchFamily="50" charset="0"/>
              </a:rPr>
              <a:t>Вкладення </a:t>
            </a:r>
            <a:r>
              <a:rPr lang="ru-RU" dirty="0">
                <a:solidFill>
                  <a:srgbClr val="003480"/>
                </a:solidFill>
                <a:latin typeface="Arsenal" panose="02010504060200020004" pitchFamily="50" charset="0"/>
              </a:rPr>
              <a:t>матеріальних ресурсів у рекламу</a:t>
            </a:r>
          </a:p>
        </p:txBody>
      </p:sp>
      <p:sp>
        <p:nvSpPr>
          <p:cNvPr id="301" name="Google Shape;301;p27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0" y="1825625"/>
            <a:ext cx="5851437" cy="5032375"/>
          </a:xfrm>
          <a:prstGeom prst="rect">
            <a:avLst/>
          </a:prstGeom>
          <a:solidFill>
            <a:srgbClr val="00348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838200" y="1825625"/>
            <a:ext cx="501468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Arial"/>
              <a:buNone/>
            </a:pPr>
            <a:r>
              <a:rPr lang="uk-UA" sz="2500" dirty="0">
                <a:solidFill>
                  <a:schemeClr val="lt1"/>
                </a:solidFill>
                <a:latin typeface="Mariupol Strong" panose="02010B00020201010004" pitchFamily="2" charset="0"/>
              </a:rPr>
              <a:t>Промопросування </a:t>
            </a:r>
            <a:r>
              <a:rPr lang="uk-UA" sz="2500" dirty="0">
                <a:solidFill>
                  <a:schemeClr val="lt1"/>
                </a:solidFill>
                <a:latin typeface="Mariupol Strong" panose="02010B00020201010004" pitchFamily="2" charset="0"/>
                <a:sym typeface="Arial"/>
              </a:rPr>
              <a:t>офлайн та онлайн заходів</a:t>
            </a:r>
            <a:endParaRPr lang="uk-UA" sz="2500" dirty="0">
              <a:solidFill>
                <a:schemeClr val="lt1"/>
              </a:solidFill>
              <a:latin typeface="Mariupol Strong" panose="02010B00020201010004" pitchFamily="2" charset="0"/>
              <a:ea typeface="Calibri"/>
              <a:cs typeface="Calibri"/>
              <a:sym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86A2F1-8A6B-6570-7153-A0EB0009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53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480"/>
              </a:buClr>
              <a:buSzPts val="4400"/>
              <a:buFont typeface="Arial"/>
              <a:buNone/>
            </a:pPr>
            <a:r>
              <a:rPr lang="uk-UA">
                <a:solidFill>
                  <a:srgbClr val="003480"/>
                </a:solidFill>
                <a:latin typeface="Mariupol Strong" panose="02010B00020201010004" pitchFamily="2" charset="0"/>
                <a:ea typeface="Arial"/>
                <a:cs typeface="Arial"/>
                <a:sym typeface="Arial"/>
              </a:rPr>
              <a:t>Рекрутинг здобувачів вищої освіти</a:t>
            </a:r>
            <a:endParaRPr lang="uk-UA" dirty="0">
              <a:solidFill>
                <a:srgbClr val="003480"/>
              </a:solidFill>
              <a:latin typeface="Mariupol Strong" panose="02010B00020201010004" pitchFamily="2" charset="0"/>
            </a:endParaRPr>
          </a:p>
        </p:txBody>
      </p:sp>
      <p:sp>
        <p:nvSpPr>
          <p:cNvPr id="300" name="Google Shape;300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SzPts val="2800"/>
              <a:buNone/>
            </a:pPr>
            <a:r>
              <a:rPr lang="uk-UA" sz="2000">
                <a:solidFill>
                  <a:srgbClr val="003480"/>
                </a:solidFill>
                <a:latin typeface="Arsenal" panose="02010504060200020004" pitchFamily="50" charset="0"/>
              </a:rPr>
              <a:t>Розміщення інформації про вступ до університету на головній сторінці сайту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sz="200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000">
                <a:solidFill>
                  <a:srgbClr val="003480"/>
                </a:solidFill>
                <a:latin typeface="Arsenal" panose="02010504060200020004" pitchFamily="50" charset="0"/>
              </a:rPr>
              <a:t>Оприлюднення контактних телефонів структурних підрозділів та факультетів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sz="200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sz="200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uk-UA" sz="2000">
                <a:solidFill>
                  <a:srgbClr val="003480"/>
                </a:solidFill>
                <a:latin typeface="Arsenal" panose="02010504060200020004" pitchFamily="50" charset="0"/>
              </a:rPr>
              <a:t>Створення каталогу освітніх програм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sz="200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000">
                <a:solidFill>
                  <a:srgbClr val="003480"/>
                </a:solidFill>
                <a:latin typeface="Arsenal" panose="02010504060200020004" pitchFamily="50" charset="0"/>
              </a:rPr>
              <a:t>Складання  плану-графіку розміщення постів на сторінці «Приймальна комісія Маріупольського університету» у </a:t>
            </a:r>
            <a:r>
              <a:rPr lang="en-US" sz="2000">
                <a:solidFill>
                  <a:srgbClr val="003480"/>
                </a:solidFill>
                <a:latin typeface="Arsenal" panose="02010504060200020004" pitchFamily="50" charset="0"/>
              </a:rPr>
              <a:t>Facebook</a:t>
            </a:r>
            <a:endParaRPr lang="uk-UA" sz="200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sz="200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indent="0">
              <a:spcBef>
                <a:spcPts val="0"/>
              </a:spcBef>
              <a:buSzPts val="2800"/>
              <a:buNone/>
            </a:pPr>
            <a:r>
              <a:rPr lang="uk-UA" sz="2000">
                <a:solidFill>
                  <a:srgbClr val="003480"/>
                </a:solidFill>
                <a:latin typeface="Arsenal" panose="02010504060200020004" pitchFamily="50" charset="0"/>
              </a:rPr>
              <a:t>Створення зрозумілої інфорграфіки з айдентикою університету щодо Правил прийому до МДУ</a:t>
            </a: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uk-UA" sz="200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000">
                <a:solidFill>
                  <a:srgbClr val="003480"/>
                </a:solidFill>
                <a:latin typeface="Arsenal" panose="02010504060200020004" pitchFamily="50" charset="0"/>
              </a:rPr>
              <a:t>Створення серії промовідео про університет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sz="200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ru-RU" sz="2000">
                <a:solidFill>
                  <a:srgbClr val="003480"/>
                </a:solidFill>
                <a:latin typeface="Arsenal" panose="02010504060200020004" pitchFamily="50" charset="0"/>
              </a:rPr>
              <a:t>Підготовка контенту для соціальних мереж, з адаптуванням стилістики (</a:t>
            </a:r>
            <a:r>
              <a:rPr lang="en-US" sz="2000">
                <a:solidFill>
                  <a:srgbClr val="003480"/>
                </a:solidFill>
                <a:latin typeface="Arsenal" panose="02010504060200020004" pitchFamily="50" charset="0"/>
              </a:rPr>
              <a:t>SMM-</a:t>
            </a:r>
            <a:r>
              <a:rPr lang="ru-RU" sz="2000">
                <a:solidFill>
                  <a:srgbClr val="003480"/>
                </a:solidFill>
                <a:latin typeface="Arsenal" panose="02010504060200020004" pitchFamily="50" charset="0"/>
              </a:rPr>
              <a:t>копірайтер)</a:t>
            </a: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ru-RU" sz="2000">
              <a:solidFill>
                <a:srgbClr val="003480"/>
              </a:solidFill>
              <a:latin typeface="Arsenal" panose="02010504060200020004" pitchFamily="50" charset="0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uk-UA" sz="2000">
                <a:solidFill>
                  <a:srgbClr val="003480"/>
                </a:solidFill>
                <a:latin typeface="Arsenal" panose="02010504060200020004" pitchFamily="50" charset="0"/>
              </a:rPr>
              <a:t>Створення та ненавязливий супровід реєстраційної форми з потенційними вступниками (</a:t>
            </a:r>
            <a:r>
              <a:rPr lang="en-US" sz="2000">
                <a:solidFill>
                  <a:srgbClr val="003480"/>
                </a:solidFill>
                <a:latin typeface="Arsenal" panose="02010504060200020004" pitchFamily="50" charset="0"/>
              </a:rPr>
              <a:t>CRM-</a:t>
            </a:r>
            <a:r>
              <a:rPr lang="uk-UA" sz="2000">
                <a:solidFill>
                  <a:srgbClr val="003480"/>
                </a:solidFill>
                <a:latin typeface="Arsenal" panose="02010504060200020004" pitchFamily="50" charset="0"/>
              </a:rPr>
              <a:t>система,  </a:t>
            </a:r>
            <a:r>
              <a:rPr lang="en-US" sz="2000">
                <a:solidFill>
                  <a:srgbClr val="003480"/>
                </a:solidFill>
                <a:latin typeface="Arsenal" panose="02010504060200020004" pitchFamily="50" charset="0"/>
              </a:rPr>
              <a:t>Google </a:t>
            </a:r>
            <a:r>
              <a:rPr lang="uk-UA" sz="2000">
                <a:solidFill>
                  <a:srgbClr val="003480"/>
                </a:solidFill>
                <a:latin typeface="Arsenal" panose="02010504060200020004" pitchFamily="50" charset="0"/>
              </a:rPr>
              <a:t>форма) для подальшої роботи факультетами</a:t>
            </a:r>
            <a:r>
              <a:rPr lang="en-US" sz="2000">
                <a:solidFill>
                  <a:srgbClr val="003480"/>
                </a:solidFill>
                <a:latin typeface="Arsenal" panose="02010504060200020004" pitchFamily="50" charset="0"/>
              </a:rPr>
              <a:t> </a:t>
            </a:r>
            <a:endParaRPr lang="uk-UA" sz="2000" dirty="0">
              <a:solidFill>
                <a:srgbClr val="003480"/>
              </a:solidFill>
              <a:latin typeface="Arsenal" panose="02010504060200020004" pitchFamily="50" charset="0"/>
            </a:endParaRPr>
          </a:p>
        </p:txBody>
      </p:sp>
      <p:sp>
        <p:nvSpPr>
          <p:cNvPr id="301" name="Google Shape;301;p27"/>
          <p:cNvSpPr/>
          <p:nvPr/>
        </p:nvSpPr>
        <p:spPr>
          <a:xfrm flipH="1">
            <a:off x="11356694" y="1041723"/>
            <a:ext cx="835306" cy="5816278"/>
          </a:xfrm>
          <a:prstGeom prst="rect">
            <a:avLst/>
          </a:prstGeom>
          <a:solidFill>
            <a:srgbClr val="FFA4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7"/>
          <p:cNvSpPr/>
          <p:nvPr/>
        </p:nvSpPr>
        <p:spPr>
          <a:xfrm>
            <a:off x="0" y="1825625"/>
            <a:ext cx="5851437" cy="5032375"/>
          </a:xfrm>
          <a:prstGeom prst="rect">
            <a:avLst/>
          </a:prstGeom>
          <a:solidFill>
            <a:srgbClr val="003480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27"/>
          <p:cNvSpPr txBox="1"/>
          <p:nvPr/>
        </p:nvSpPr>
        <p:spPr>
          <a:xfrm>
            <a:off x="838200" y="1825625"/>
            <a:ext cx="5014685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0"/>
              <a:buFont typeface="Arial"/>
              <a:buNone/>
            </a:pPr>
            <a:r>
              <a:rPr lang="uk-UA" sz="2500" dirty="0">
                <a:solidFill>
                  <a:schemeClr val="lt1"/>
                </a:solidFill>
                <a:latin typeface="Mariupol Strong" panose="02010B00020201010004" pitchFamily="2" charset="0"/>
                <a:ea typeface="Calibri"/>
                <a:cs typeface="Calibri"/>
                <a:sym typeface="Calibri"/>
              </a:rPr>
              <a:t>Забезпечення інформативності та доступності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486A2F1-8A6B-6570-7153-A0EB0009E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074" y="154309"/>
            <a:ext cx="640546" cy="66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962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578</Words>
  <Application>Microsoft Macintosh PowerPoint</Application>
  <PresentationFormat>Widescreen</PresentationFormat>
  <Paragraphs>110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Mariupol Strong</vt:lpstr>
      <vt:lpstr>Arsenal</vt:lpstr>
      <vt:lpstr>Arial</vt:lpstr>
      <vt:lpstr>Тема Office</vt:lpstr>
      <vt:lpstr>   Стратегічний план залучення вступників на 2023-2025 р.р.</vt:lpstr>
      <vt:lpstr>Попередня робота</vt:lpstr>
      <vt:lpstr>Рекрутинг здобувачів вищої освіти</vt:lpstr>
      <vt:lpstr>Рекрутинг здобувачів вищої освіти</vt:lpstr>
      <vt:lpstr>Рекрутинг здобувачів вищої освіти</vt:lpstr>
      <vt:lpstr>Рекрутинг здобувачів вищої освіти</vt:lpstr>
      <vt:lpstr>Рекрутинг здобувачів вищої освіти</vt:lpstr>
      <vt:lpstr>Рекрутинг здобувачів вищої освіти</vt:lpstr>
      <vt:lpstr>Рекрутинг здобувачів вищої освіти</vt:lpstr>
      <vt:lpstr>Рекрутинг здобувачів вищої освіти</vt:lpstr>
      <vt:lpstr>Рекрутинг здобувачів вищої освіти</vt:lpstr>
      <vt:lpstr>Рекрутинг здобувачів вищої освіти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презентації  в три та більше слів</dc:title>
  <cp:lastModifiedBy>andreystoyka@ukr.net</cp:lastModifiedBy>
  <cp:revision>81</cp:revision>
  <dcterms:modified xsi:type="dcterms:W3CDTF">2023-04-30T06:52:23Z</dcterms:modified>
</cp:coreProperties>
</file>